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Layouts/slideLayout17.xml" ContentType="application/vnd.openxmlformats-officedocument.presentationml.slideLayout+xml"/>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Layouts/slideLayout18.xml" ContentType="application/vnd.openxmlformats-officedocument.presentationml.slideLayout+xml"/>
  <Override PartName="/ppt/slides/slide17.xml" ContentType="application/vnd.openxmlformats-officedocument.presentationml.slide+xml"/>
  <Override PartName="/ppt/slideLayouts/slideLayout14.xml" ContentType="application/vnd.openxmlformats-officedocument.presentationml.slideLayout+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99" r:id="rId1"/>
  </p:sldMasterIdLst>
  <p:sldIdLst>
    <p:sldId id="256" r:id="rId2"/>
    <p:sldId id="289" r:id="rId3"/>
    <p:sldId id="288" r:id="rId4"/>
    <p:sldId id="257" r:id="rId5"/>
    <p:sldId id="268" r:id="rId6"/>
    <p:sldId id="269" r:id="rId7"/>
    <p:sldId id="270" r:id="rId8"/>
    <p:sldId id="271" r:id="rId9"/>
    <p:sldId id="284" r:id="rId10"/>
    <p:sldId id="272" r:id="rId11"/>
    <p:sldId id="258" r:id="rId12"/>
    <p:sldId id="273" r:id="rId13"/>
    <p:sldId id="259" r:id="rId14"/>
    <p:sldId id="260" r:id="rId15"/>
    <p:sldId id="275" r:id="rId16"/>
    <p:sldId id="276" r:id="rId17"/>
    <p:sldId id="261" r:id="rId18"/>
    <p:sldId id="277" r:id="rId19"/>
    <p:sldId id="262" r:id="rId20"/>
    <p:sldId id="278" r:id="rId21"/>
    <p:sldId id="285" r:id="rId22"/>
    <p:sldId id="263" r:id="rId23"/>
    <p:sldId id="279" r:id="rId24"/>
    <p:sldId id="264" r:id="rId25"/>
    <p:sldId id="280" r:id="rId26"/>
    <p:sldId id="286" r:id="rId27"/>
    <p:sldId id="287" r:id="rId28"/>
    <p:sldId id="265" r:id="rId29"/>
    <p:sldId id="281" r:id="rId30"/>
    <p:sldId id="266" r:id="rId31"/>
    <p:sldId id="267" r:id="rId32"/>
    <p:sldId id="282"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p:cViewPr>
        <p:scale>
          <a:sx n="100" d="100"/>
          <a:sy n="100" d="100"/>
        </p:scale>
        <p:origin x="-584" y="-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07625712-2675-4EF4-B68D-12C6FD4A8FD1}" type="datetimeFigureOut">
              <a:rPr lang="en-US" smtClean="0"/>
              <a:pPr/>
              <a:t>9/16/10</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ABAAFE23-E55B-4445-9FB7-0B10F2B417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7625712-2675-4EF4-B68D-12C6FD4A8FD1}" type="datetimeFigureOut">
              <a:rPr lang="en-US" smtClean="0"/>
              <a:pPr/>
              <a:t>9/16/10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625712-2675-4EF4-B68D-12C6FD4A8FD1}" type="datetimeFigureOut">
              <a:rPr lang="en-US" smtClean="0"/>
              <a:pPr/>
              <a:t>9/16/10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914398" y="2866030"/>
            <a:ext cx="3563938"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Click icon to add picture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Click icon to add picture</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7625712-2675-4EF4-B68D-12C6FD4A8FD1}"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7625712-2675-4EF4-B68D-12C6FD4A8FD1}"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7625712-2675-4EF4-B68D-12C6FD4A8FD1}"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07625712-2675-4EF4-B68D-12C6FD4A8FD1}" type="datetimeFigureOut">
              <a:rPr lang="en-US" smtClean="0"/>
              <a:pPr/>
              <a:t>9/16/10</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ABAAFE23-E55B-4445-9FB7-0B10F2B417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ct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07625712-2675-4EF4-B68D-12C6FD4A8FD1}"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FE23-E55B-4445-9FB7-0B10F2B417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625712-2675-4EF4-B68D-12C6FD4A8FD1}" type="datetimeFigureOut">
              <a:rPr lang="en-US" smtClean="0"/>
              <a:pPr/>
              <a:t>9/16/10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FE23-E55B-4445-9FB7-0B10F2B417AA}"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with Picture">
    <p:bg>
      <p:bgPr>
        <a:blipFill dpi="0" rotWithShape="1">
          <a:blip r:embed="rId2" cstate="print">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Click icon to add picture</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7625712-2675-4EF4-B68D-12C6FD4A8FD1}" type="datetimeFigureOut">
              <a:rPr lang="en-US" smtClean="0"/>
              <a:pPr/>
              <a:t>9/16/10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AFE23-E55B-4445-9FB7-0B10F2B417AA}" type="slidenum">
              <a:rPr lang="en-US" smtClean="0"/>
              <a:pPr/>
              <a:t>‹#›</a:t>
            </a:fld>
            <a:endParaRPr lang="en-US"/>
          </a:p>
        </p:txBody>
      </p:sp>
      <p:pic>
        <p:nvPicPr>
          <p:cNvPr id="11" name="Picture 10" descr="Comparison-Underline.png"/>
          <p:cNvPicPr>
            <a:picLocks noChangeAspect="1"/>
          </p:cNvPicPr>
          <p:nvPr/>
        </p:nvPicPr>
        <p:blipFill>
          <a:blip r:embed="rId2" cstate="print"/>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cstate="print"/>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cstate="print"/>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cstate="print"/>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7625712-2675-4EF4-B68D-12C6FD4A8FD1}" type="datetimeFigureOut">
              <a:rPr lang="en-US" smtClean="0"/>
              <a:pPr/>
              <a:t>9/16/10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FE23-E55B-4445-9FB7-0B10F2B417AA}" type="slidenum">
              <a:rPr lang="en-US" smtClean="0"/>
              <a:pPr/>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07625712-2675-4EF4-B68D-12C6FD4A8FD1}" type="datetimeFigureOut">
              <a:rPr lang="en-US" smtClean="0"/>
              <a:pPr/>
              <a:t>9/16/10</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ABAAFE23-E55B-4445-9FB7-0B10F2B417A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 id="2147483718" r:id="rId19"/>
    <p:sldLayoutId id="2147483719"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tschool.org/election/images/cartoon_privacy1.jpg" TargetMode="Externa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www.stus.com/images/products/cpr0019.gif" TargetMode="Externa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cnsnews.com/cartoon/tumaimages/2005/homewreckers.jpg" TargetMode="External"/><Relationship Id="rId4"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2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rtoonstock.com/lowres/cpa0004l.jpg" TargetMode="External"/><Relationship Id="rId3" Type="http://schemas.openxmlformats.org/officeDocument/2006/relationships/image" Target="../media/image3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rtoonstock.com/directory/b/bail.asp" TargetMode="External"/><Relationship Id="rId3" Type="http://schemas.openxmlformats.org/officeDocument/2006/relationships/image" Target="../media/image3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bandofrights.org/" TargetMode="Externa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rter-klan.org/Hamilton.html" TargetMode="Externa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143000"/>
            <a:ext cx="6477000" cy="1914144"/>
          </a:xfrm>
        </p:spPr>
        <p:txBody>
          <a:bodyPr/>
          <a:lstStyle/>
          <a:p>
            <a:r>
              <a:rPr lang="en-US" dirty="0" smtClean="0"/>
              <a:t>The Bill of Rights - 1791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313613" cy="868362"/>
          </a:xfrm>
        </p:spPr>
        <p:txBody>
          <a:bodyPr/>
          <a:lstStyle/>
          <a:p>
            <a:r>
              <a:rPr lang="en-US" dirty="0" smtClean="0"/>
              <a:t>Right to petition</a:t>
            </a:r>
            <a:endParaRPr lang="en-US" dirty="0"/>
          </a:p>
        </p:txBody>
      </p:sp>
      <p:sp>
        <p:nvSpPr>
          <p:cNvPr id="2" name="Content Placeholder 1"/>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990600" y="1219200"/>
            <a:ext cx="7269079"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Second Amendment</a:t>
            </a:r>
            <a:endParaRPr lang="en-US" dirty="0"/>
          </a:p>
        </p:txBody>
      </p:sp>
      <p:sp>
        <p:nvSpPr>
          <p:cNvPr id="2" name="Content Placeholder 1"/>
          <p:cNvSpPr>
            <a:spLocks noGrp="1"/>
          </p:cNvSpPr>
          <p:nvPr>
            <p:ph idx="1"/>
          </p:nvPr>
        </p:nvSpPr>
        <p:spPr/>
        <p:txBody>
          <a:bodyPr>
            <a:normAutofit/>
          </a:bodyPr>
          <a:lstStyle/>
          <a:p>
            <a:r>
              <a:rPr lang="en-US" sz="3600" i="1" dirty="0" smtClean="0"/>
              <a:t>A well regulated Militia, being necessary to the security of a free State, the right of the People to keep and bear Arms, shall not be infringed.</a:t>
            </a:r>
            <a:endParaRPr lang="en-US" sz="3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313613" cy="868362"/>
          </a:xfrm>
        </p:spPr>
        <p:txBody>
          <a:bodyPr>
            <a:normAutofit/>
          </a:bodyPr>
          <a:lstStyle/>
          <a:p>
            <a:r>
              <a:rPr lang="en-US" dirty="0" smtClean="0"/>
              <a:t>Right to Bear Arms</a:t>
            </a:r>
            <a:endParaRPr lang="en-US" dirty="0"/>
          </a:p>
        </p:txBody>
      </p:sp>
      <p:pic>
        <p:nvPicPr>
          <p:cNvPr id="6146" name="Picture 2"/>
          <p:cNvPicPr>
            <a:picLocks noChangeAspect="1" noChangeArrowheads="1"/>
          </p:cNvPicPr>
          <p:nvPr/>
        </p:nvPicPr>
        <p:blipFill>
          <a:blip r:embed="rId2" cstate="print"/>
          <a:srcRect/>
          <a:stretch>
            <a:fillRect/>
          </a:stretch>
        </p:blipFill>
        <p:spPr bwMode="auto">
          <a:xfrm>
            <a:off x="1066800" y="1704975"/>
            <a:ext cx="2947008" cy="3324225"/>
          </a:xfrm>
          <a:prstGeom prst="rect">
            <a:avLst/>
          </a:prstGeom>
          <a:noFill/>
          <a:ln w="9525">
            <a:solidFill>
              <a:schemeClr val="tx1"/>
            </a:solidFill>
            <a:miter lim="800000"/>
            <a:headEnd/>
            <a:tailEnd/>
          </a:ln>
        </p:spPr>
      </p:pic>
      <p:pic>
        <p:nvPicPr>
          <p:cNvPr id="6" name="Picture 5"/>
          <p:cNvPicPr>
            <a:picLocks noChangeAspect="1"/>
          </p:cNvPicPr>
          <p:nvPr/>
        </p:nvPicPr>
        <p:blipFill>
          <a:blip r:embed="rId3" cstate="print"/>
          <a:stretch>
            <a:fillRect/>
          </a:stretch>
        </p:blipFill>
        <p:spPr>
          <a:xfrm>
            <a:off x="4648200" y="1168400"/>
            <a:ext cx="3746056" cy="43942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313613" cy="868362"/>
          </a:xfrm>
        </p:spPr>
        <p:txBody>
          <a:bodyPr/>
          <a:lstStyle/>
          <a:p>
            <a:r>
              <a:rPr lang="en-US" dirty="0" smtClean="0"/>
              <a:t>The Third Amendment</a:t>
            </a:r>
            <a:endParaRPr lang="en-US" dirty="0"/>
          </a:p>
        </p:txBody>
      </p:sp>
      <p:sp>
        <p:nvSpPr>
          <p:cNvPr id="2" name="Content Placeholder 1"/>
          <p:cNvSpPr>
            <a:spLocks noGrp="1"/>
          </p:cNvSpPr>
          <p:nvPr>
            <p:ph idx="1"/>
          </p:nvPr>
        </p:nvSpPr>
        <p:spPr>
          <a:xfrm>
            <a:off x="838200" y="990600"/>
            <a:ext cx="7345363" cy="3931920"/>
          </a:xfrm>
        </p:spPr>
        <p:txBody>
          <a:bodyPr>
            <a:normAutofit/>
          </a:bodyPr>
          <a:lstStyle/>
          <a:p>
            <a:r>
              <a:rPr lang="en-US" sz="3600" i="1" dirty="0" smtClean="0"/>
              <a:t>No Soldier shall, in time of peace be quartered in any house, without the consent of the Owner, nor in time of war, but in a manner to be prescribed by law.</a:t>
            </a:r>
            <a:endParaRPr lang="en-US" sz="3600" dirty="0"/>
          </a:p>
        </p:txBody>
      </p:sp>
      <p:pic>
        <p:nvPicPr>
          <p:cNvPr id="4" name="Picture 2"/>
          <p:cNvPicPr>
            <a:picLocks noChangeAspect="1" noChangeArrowheads="1"/>
          </p:cNvPicPr>
          <p:nvPr/>
        </p:nvPicPr>
        <p:blipFill>
          <a:blip r:embed="rId2" cstate="print"/>
          <a:srcRect/>
          <a:stretch>
            <a:fillRect/>
          </a:stretch>
        </p:blipFill>
        <p:spPr bwMode="auto">
          <a:xfrm>
            <a:off x="2514600" y="3749386"/>
            <a:ext cx="6436361" cy="2194214"/>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313613" cy="868362"/>
          </a:xfrm>
        </p:spPr>
        <p:txBody>
          <a:bodyPr/>
          <a:lstStyle/>
          <a:p>
            <a:r>
              <a:rPr lang="en-US" dirty="0" smtClean="0"/>
              <a:t>The Fourth Amendment</a:t>
            </a:r>
            <a:endParaRPr lang="en-US" dirty="0"/>
          </a:p>
        </p:txBody>
      </p:sp>
      <p:sp>
        <p:nvSpPr>
          <p:cNvPr id="2" name="Content Placeholder 1"/>
          <p:cNvSpPr>
            <a:spLocks noGrp="1"/>
          </p:cNvSpPr>
          <p:nvPr>
            <p:ph idx="1"/>
          </p:nvPr>
        </p:nvSpPr>
        <p:spPr>
          <a:xfrm>
            <a:off x="914400" y="1066800"/>
            <a:ext cx="7313613" cy="4056062"/>
          </a:xfrm>
        </p:spPr>
        <p:txBody>
          <a:bodyPr>
            <a:normAutofit/>
          </a:bodyPr>
          <a:lstStyle/>
          <a:p>
            <a:r>
              <a:rPr lang="en-US" sz="3200" i="1" dirty="0" smtClean="0"/>
              <a:t>The right of the people to be secure in their persons, houses, papers, and effects, against unreasonable searches and seizures, shall not be violated, and no warrants shall issue, but upon probable cause, supported by Oath or affirmation, and particularly describing the place to be searched, and the persons or things to be seized.</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313613" cy="868362"/>
          </a:xfrm>
        </p:spPr>
        <p:txBody>
          <a:bodyPr/>
          <a:lstStyle/>
          <a:p>
            <a:r>
              <a:rPr lang="en-US" dirty="0" smtClean="0"/>
              <a:t>The Fourth Amendment</a:t>
            </a:r>
            <a:endParaRPr lang="en-US" dirty="0"/>
          </a:p>
        </p:txBody>
      </p:sp>
      <p:sp>
        <p:nvSpPr>
          <p:cNvPr id="2" name="Content Placeholder 1"/>
          <p:cNvSpPr>
            <a:spLocks noGrp="1"/>
          </p:cNvSpPr>
          <p:nvPr>
            <p:ph idx="1"/>
          </p:nvPr>
        </p:nvSpPr>
        <p:spPr>
          <a:xfrm>
            <a:off x="914400" y="1066800"/>
            <a:ext cx="7345363" cy="3931920"/>
          </a:xfrm>
        </p:spPr>
        <p:txBody>
          <a:bodyPr/>
          <a:lstStyle/>
          <a:p>
            <a:r>
              <a:rPr lang="en-US" dirty="0" smtClean="0"/>
              <a:t>Protection from unreasonable search and seizure</a:t>
            </a:r>
            <a:endParaRPr lang="en-US" dirty="0"/>
          </a:p>
        </p:txBody>
      </p:sp>
      <p:pic>
        <p:nvPicPr>
          <p:cNvPr id="6" name="Picture 6">
            <a:hlinkClick r:id="rId2"/>
          </p:cNvPr>
          <p:cNvPicPr>
            <a:picLocks noChangeAspect="1" noChangeArrowheads="1"/>
          </p:cNvPicPr>
          <p:nvPr/>
        </p:nvPicPr>
        <p:blipFill>
          <a:blip r:embed="rId3" cstate="print"/>
          <a:srcRect/>
          <a:stretch>
            <a:fillRect/>
          </a:stretch>
        </p:blipFill>
        <p:spPr bwMode="auto">
          <a:xfrm>
            <a:off x="1524000" y="1669169"/>
            <a:ext cx="6042025" cy="4350631"/>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rot="622596">
            <a:off x="4419202" y="1371999"/>
            <a:ext cx="4648200" cy="4648200"/>
          </a:xfrm>
          <a:prstGeom prst="rect">
            <a:avLst/>
          </a:prstGeom>
          <a:noFill/>
          <a:ln w="9525">
            <a:solidFill>
              <a:schemeClr val="tx1"/>
            </a:solidFill>
            <a:miter lim="800000"/>
            <a:headEnd/>
            <a:tailEnd/>
          </a:ln>
        </p:spPr>
      </p:pic>
      <p:pic>
        <p:nvPicPr>
          <p:cNvPr id="6" name="Picture 5">
            <a:hlinkClick r:id="rId3"/>
          </p:cNvPr>
          <p:cNvPicPr>
            <a:picLocks noChangeAspect="1" noChangeArrowheads="1"/>
          </p:cNvPicPr>
          <p:nvPr/>
        </p:nvPicPr>
        <p:blipFill>
          <a:blip r:embed="rId4" cstate="print"/>
          <a:srcRect/>
          <a:stretch>
            <a:fillRect/>
          </a:stretch>
        </p:blipFill>
        <p:spPr bwMode="auto">
          <a:xfrm>
            <a:off x="0" y="696982"/>
            <a:ext cx="4495800" cy="5246618"/>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400"/>
            <a:ext cx="7313613" cy="868362"/>
          </a:xfrm>
        </p:spPr>
        <p:txBody>
          <a:bodyPr/>
          <a:lstStyle/>
          <a:p>
            <a:r>
              <a:rPr lang="en-US" dirty="0" smtClean="0"/>
              <a:t>The Fifth Amendment</a:t>
            </a:r>
            <a:endParaRPr lang="en-US" dirty="0"/>
          </a:p>
        </p:txBody>
      </p:sp>
      <p:sp>
        <p:nvSpPr>
          <p:cNvPr id="2" name="Content Placeholder 1"/>
          <p:cNvSpPr>
            <a:spLocks noGrp="1"/>
          </p:cNvSpPr>
          <p:nvPr>
            <p:ph idx="1"/>
          </p:nvPr>
        </p:nvSpPr>
        <p:spPr>
          <a:xfrm>
            <a:off x="1143000" y="914400"/>
            <a:ext cx="7010400" cy="3751262"/>
          </a:xfrm>
        </p:spPr>
        <p:txBody>
          <a:bodyPr>
            <a:noAutofit/>
          </a:bodyPr>
          <a:lstStyle/>
          <a:p>
            <a:r>
              <a:rPr lang="en-US" sz="2800" i="1" dirty="0" smtClean="0"/>
              <a:t>No person shall be held to answer for any capital, or otherwise infamous crime, unless on a presentment or indictment of a grand jury, except in cases arising in the land or naval forces, or in the Militia, when in actual service in time of War or public danger; nor shall any person be subject for the same offence to be twice put in jeopardy of life or limb; nor shall be compelled in any criminal case to be a witness against himself, nor be deprived of life, liberty, or property, without due process of law; nor shall private property be taken for public use, without just compensation.</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Fifth Amendment</a:t>
            </a:r>
            <a:endParaRPr lang="en-US" dirty="0"/>
          </a:p>
        </p:txBody>
      </p:sp>
      <p:sp>
        <p:nvSpPr>
          <p:cNvPr id="2" name="Content Placeholder 1"/>
          <p:cNvSpPr>
            <a:spLocks noGrp="1"/>
          </p:cNvSpPr>
          <p:nvPr>
            <p:ph idx="1"/>
          </p:nvPr>
        </p:nvSpPr>
        <p:spPr>
          <a:xfrm>
            <a:off x="838200" y="1828800"/>
            <a:ext cx="7345363" cy="3931920"/>
          </a:xfrm>
        </p:spPr>
        <p:txBody>
          <a:bodyPr/>
          <a:lstStyle/>
          <a:p>
            <a:r>
              <a:rPr lang="en-US" dirty="0" smtClean="0"/>
              <a:t>Due process, double jeopardy, self-incrimination, eminent domain</a:t>
            </a:r>
            <a:endParaRPr lang="en-US" dirty="0"/>
          </a:p>
        </p:txBody>
      </p:sp>
      <p:pic>
        <p:nvPicPr>
          <p:cNvPr id="11266" name="Picture 2"/>
          <p:cNvPicPr>
            <a:picLocks noChangeAspect="1" noChangeArrowheads="1"/>
          </p:cNvPicPr>
          <p:nvPr/>
        </p:nvPicPr>
        <p:blipFill>
          <a:blip r:embed="rId2" cstate="print"/>
          <a:srcRect/>
          <a:stretch>
            <a:fillRect/>
          </a:stretch>
        </p:blipFill>
        <p:spPr bwMode="auto">
          <a:xfrm>
            <a:off x="381000" y="2895600"/>
            <a:ext cx="3962400" cy="2971800"/>
          </a:xfrm>
          <a:prstGeom prst="rect">
            <a:avLst/>
          </a:prstGeom>
          <a:noFill/>
          <a:ln w="9525">
            <a:solidFill>
              <a:schemeClr val="tx1"/>
            </a:solidFill>
            <a:miter lim="800000"/>
            <a:headEnd/>
            <a:tailEnd/>
          </a:ln>
        </p:spPr>
      </p:pic>
      <p:pic>
        <p:nvPicPr>
          <p:cNvPr id="6" name="Picture 6">
            <a:hlinkClick r:id="rId3"/>
          </p:cNvPr>
          <p:cNvPicPr>
            <a:picLocks noChangeAspect="1" noChangeArrowheads="1"/>
          </p:cNvPicPr>
          <p:nvPr/>
        </p:nvPicPr>
        <p:blipFill>
          <a:blip r:embed="rId4" cstate="print"/>
          <a:srcRect/>
          <a:stretch>
            <a:fillRect/>
          </a:stretch>
        </p:blipFill>
        <p:spPr bwMode="auto">
          <a:xfrm>
            <a:off x="4648200" y="2514600"/>
            <a:ext cx="4115979" cy="349885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Sixth Amendment</a:t>
            </a:r>
            <a:endParaRPr lang="en-US" dirty="0"/>
          </a:p>
        </p:txBody>
      </p:sp>
      <p:sp>
        <p:nvSpPr>
          <p:cNvPr id="2" name="Content Placeholder 1"/>
          <p:cNvSpPr>
            <a:spLocks noGrp="1"/>
          </p:cNvSpPr>
          <p:nvPr>
            <p:ph idx="1"/>
          </p:nvPr>
        </p:nvSpPr>
        <p:spPr/>
        <p:txBody>
          <a:bodyPr>
            <a:noAutofit/>
          </a:bodyPr>
          <a:lstStyle/>
          <a:p>
            <a:r>
              <a:rPr lang="en-US" sz="2800" i="1" dirty="0" smtClean="0"/>
              <a:t>In all criminal prosecutions, the accused shall enjoy the right to a speedy and public trial, by an impartial jury of the State and district where 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a:t>
            </a:r>
            <a:endParaRPr lang="en-US"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to the Bill of Rights</a:t>
            </a:r>
            <a:endParaRPr lang="en-US" dirty="0"/>
          </a:p>
        </p:txBody>
      </p:sp>
      <p:sp>
        <p:nvSpPr>
          <p:cNvPr id="3" name="Content Placeholder 2"/>
          <p:cNvSpPr>
            <a:spLocks noGrp="1"/>
          </p:cNvSpPr>
          <p:nvPr>
            <p:ph idx="1"/>
          </p:nvPr>
        </p:nvSpPr>
        <p:spPr>
          <a:xfrm>
            <a:off x="914400" y="1735138"/>
            <a:ext cx="7620000" cy="4741862"/>
          </a:xfrm>
        </p:spPr>
        <p:txBody>
          <a:bodyPr>
            <a:normAutofit lnSpcReduction="10000"/>
          </a:bodyPr>
          <a:lstStyle/>
          <a:p>
            <a:r>
              <a:rPr lang="en-US" dirty="0" smtClean="0"/>
              <a:t>Key issue to getting the Constitution ratified</a:t>
            </a:r>
          </a:p>
          <a:p>
            <a:r>
              <a:rPr lang="en-US" dirty="0" smtClean="0"/>
              <a:t>Introduced by James Madison to Congress</a:t>
            </a:r>
          </a:p>
          <a:p>
            <a:r>
              <a:rPr lang="en-US" dirty="0" smtClean="0"/>
              <a:t>12 amendments were proposed to the states for ratification</a:t>
            </a:r>
          </a:p>
          <a:p>
            <a:r>
              <a:rPr lang="en-US" dirty="0" smtClean="0"/>
              <a:t>Only ten of the amendments were passed: These became known as the Bill of Rights</a:t>
            </a:r>
          </a:p>
          <a:p>
            <a:r>
              <a:rPr lang="en-US" dirty="0" smtClean="0"/>
              <a:t>Two amendments didn’t pass: </a:t>
            </a:r>
            <a:br>
              <a:rPr lang="en-US" dirty="0" smtClean="0"/>
            </a:br>
            <a:r>
              <a:rPr lang="en-US" dirty="0" smtClean="0"/>
              <a:t>	1. An amendment dealing with apportionment in the House of Representatives </a:t>
            </a:r>
            <a:br>
              <a:rPr lang="en-US" dirty="0" smtClean="0"/>
            </a:br>
            <a:r>
              <a:rPr lang="en-US" dirty="0" smtClean="0"/>
              <a:t>	2. Amendment dealing with Congressional pay (gets passed in 1992)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Sixth Amendment</a:t>
            </a:r>
            <a:endParaRPr lang="en-US" dirty="0"/>
          </a:p>
        </p:txBody>
      </p:sp>
      <p:sp>
        <p:nvSpPr>
          <p:cNvPr id="2" name="Content Placeholder 1"/>
          <p:cNvSpPr>
            <a:spLocks noGrp="1"/>
          </p:cNvSpPr>
          <p:nvPr>
            <p:ph idx="1"/>
          </p:nvPr>
        </p:nvSpPr>
        <p:spPr/>
        <p:txBody>
          <a:bodyPr/>
          <a:lstStyle/>
          <a:p>
            <a:r>
              <a:rPr lang="en-US" dirty="0" smtClean="0"/>
              <a:t>Confrontation Clause, Rights of the accused; speedy trial, public trial, right to counsel, Change of Venue</a:t>
            </a:r>
            <a:endParaRPr lang="en-US" dirty="0"/>
          </a:p>
        </p:txBody>
      </p:sp>
      <p:pic>
        <p:nvPicPr>
          <p:cNvPr id="12290" name="Picture 2"/>
          <p:cNvPicPr>
            <a:picLocks noChangeAspect="1" noChangeArrowheads="1"/>
          </p:cNvPicPr>
          <p:nvPr/>
        </p:nvPicPr>
        <p:blipFill>
          <a:blip r:embed="rId2" cstate="print"/>
          <a:srcRect/>
          <a:stretch>
            <a:fillRect/>
          </a:stretch>
        </p:blipFill>
        <p:spPr bwMode="auto">
          <a:xfrm>
            <a:off x="1219200" y="3276600"/>
            <a:ext cx="3209925" cy="3357266"/>
          </a:xfrm>
          <a:prstGeom prst="rect">
            <a:avLst/>
          </a:prstGeom>
          <a:noFill/>
          <a:ln w="9525">
            <a:solidFill>
              <a:schemeClr val="tx1"/>
            </a:solidFill>
            <a:miter lim="800000"/>
            <a:headEnd/>
            <a:tailEnd/>
          </a:ln>
        </p:spPr>
      </p:pic>
      <p:pic>
        <p:nvPicPr>
          <p:cNvPr id="12291" name="Picture 3"/>
          <p:cNvPicPr>
            <a:picLocks noChangeAspect="1" noChangeArrowheads="1"/>
          </p:cNvPicPr>
          <p:nvPr/>
        </p:nvPicPr>
        <p:blipFill>
          <a:blip r:embed="rId3" cstate="print"/>
          <a:srcRect/>
          <a:stretch>
            <a:fillRect/>
          </a:stretch>
        </p:blipFill>
        <p:spPr bwMode="auto">
          <a:xfrm>
            <a:off x="5029200" y="3200400"/>
            <a:ext cx="2857500" cy="2981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1447800" y="228600"/>
            <a:ext cx="6400800" cy="64008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Seventh Amendment</a:t>
            </a:r>
            <a:endParaRPr lang="en-US" dirty="0"/>
          </a:p>
        </p:txBody>
      </p:sp>
      <p:sp>
        <p:nvSpPr>
          <p:cNvPr id="2" name="Content Placeholder 1"/>
          <p:cNvSpPr>
            <a:spLocks noGrp="1"/>
          </p:cNvSpPr>
          <p:nvPr>
            <p:ph idx="1"/>
          </p:nvPr>
        </p:nvSpPr>
        <p:spPr/>
        <p:txBody>
          <a:bodyPr>
            <a:noAutofit/>
          </a:bodyPr>
          <a:lstStyle/>
          <a:p>
            <a:r>
              <a:rPr lang="en-US" sz="3600" i="1" dirty="0" smtClean="0"/>
              <a:t>In suits at common law, where the value in controversy shall exceed twenty dollars, the right of trial by jury shall be preserved, and no fact tried by a jury, shall be otherwise re-examined in any court of the United States, than according to the rules of the common law.</a:t>
            </a:r>
            <a:endParaRPr lang="en-US" sz="36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Seventh Amendment </a:t>
            </a:r>
            <a:endParaRPr lang="en-US" dirty="0"/>
          </a:p>
        </p:txBody>
      </p:sp>
      <p:sp>
        <p:nvSpPr>
          <p:cNvPr id="2" name="Content Placeholder 1"/>
          <p:cNvSpPr>
            <a:spLocks noGrp="1"/>
          </p:cNvSpPr>
          <p:nvPr>
            <p:ph idx="1"/>
          </p:nvPr>
        </p:nvSpPr>
        <p:spPr/>
        <p:txBody>
          <a:bodyPr/>
          <a:lstStyle/>
          <a:p>
            <a:r>
              <a:rPr lang="en-US" dirty="0" smtClean="0"/>
              <a:t>Civil trial by jury</a:t>
            </a:r>
          </a:p>
          <a:p>
            <a:r>
              <a:rPr lang="en-US" dirty="0" smtClean="0"/>
              <a:t>Today -     $1500</a:t>
            </a:r>
            <a:endParaRPr lang="en-US" dirty="0"/>
          </a:p>
        </p:txBody>
      </p:sp>
      <p:pic>
        <p:nvPicPr>
          <p:cNvPr id="10242" name="Picture 2"/>
          <p:cNvPicPr>
            <a:picLocks noChangeAspect="1" noChangeArrowheads="1"/>
          </p:cNvPicPr>
          <p:nvPr/>
        </p:nvPicPr>
        <p:blipFill>
          <a:blip r:embed="rId2" cstate="print"/>
          <a:srcRect/>
          <a:stretch>
            <a:fillRect/>
          </a:stretch>
        </p:blipFill>
        <p:spPr bwMode="auto">
          <a:xfrm>
            <a:off x="685800" y="2962275"/>
            <a:ext cx="2944003" cy="2219325"/>
          </a:xfrm>
          <a:prstGeom prst="rect">
            <a:avLst/>
          </a:prstGeom>
          <a:noFill/>
          <a:ln w="9525">
            <a:solidFill>
              <a:schemeClr val="tx1"/>
            </a:solidFill>
            <a:miter lim="800000"/>
            <a:headEnd/>
            <a:tailEnd/>
          </a:ln>
        </p:spPr>
      </p:pic>
      <p:pic>
        <p:nvPicPr>
          <p:cNvPr id="10243" name="Picture 3"/>
          <p:cNvPicPr>
            <a:picLocks noChangeAspect="1" noChangeArrowheads="1"/>
          </p:cNvPicPr>
          <p:nvPr/>
        </p:nvPicPr>
        <p:blipFill>
          <a:blip r:embed="rId3" cstate="print"/>
          <a:srcRect/>
          <a:stretch>
            <a:fillRect/>
          </a:stretch>
        </p:blipFill>
        <p:spPr bwMode="auto">
          <a:xfrm>
            <a:off x="4114800" y="2438400"/>
            <a:ext cx="4762500" cy="2857500"/>
          </a:xfrm>
          <a:prstGeom prst="rect">
            <a:avLst/>
          </a:prstGeom>
          <a:noFill/>
          <a:ln w="9525">
            <a:solidFill>
              <a:schemeClr val="tx1"/>
            </a:solidFill>
            <a:miter lim="800000"/>
            <a:headEnd/>
            <a:tailEnd/>
          </a:ln>
        </p:spPr>
      </p:pic>
      <p:sp>
        <p:nvSpPr>
          <p:cNvPr id="6" name="Up Arrow 5"/>
          <p:cNvSpPr/>
          <p:nvPr/>
        </p:nvSpPr>
        <p:spPr>
          <a:xfrm>
            <a:off x="2438400" y="2438400"/>
            <a:ext cx="228600" cy="228600"/>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Eighth Amendment</a:t>
            </a:r>
            <a:endParaRPr lang="en-US" dirty="0"/>
          </a:p>
        </p:txBody>
      </p:sp>
      <p:sp>
        <p:nvSpPr>
          <p:cNvPr id="2" name="Content Placeholder 1"/>
          <p:cNvSpPr>
            <a:spLocks noGrp="1"/>
          </p:cNvSpPr>
          <p:nvPr>
            <p:ph idx="1"/>
          </p:nvPr>
        </p:nvSpPr>
        <p:spPr/>
        <p:txBody>
          <a:bodyPr>
            <a:normAutofit/>
          </a:bodyPr>
          <a:lstStyle/>
          <a:p>
            <a:r>
              <a:rPr lang="en-US" sz="3600" i="1" dirty="0" smtClean="0"/>
              <a:t>Excessive bail shall not be required, nor excessive fines imposed, nor cruel and unusual punishments inflicted.</a:t>
            </a:r>
            <a:endParaRPr lang="en-US" sz="36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Eighth Amendment</a:t>
            </a:r>
            <a:endParaRPr lang="en-US" dirty="0"/>
          </a:p>
        </p:txBody>
      </p:sp>
      <p:sp>
        <p:nvSpPr>
          <p:cNvPr id="2" name="Content Placeholder 1"/>
          <p:cNvSpPr>
            <a:spLocks noGrp="1"/>
          </p:cNvSpPr>
          <p:nvPr>
            <p:ph idx="1"/>
          </p:nvPr>
        </p:nvSpPr>
        <p:spPr/>
        <p:txBody>
          <a:bodyPr/>
          <a:lstStyle/>
          <a:p>
            <a:r>
              <a:rPr lang="en-US" dirty="0" smtClean="0"/>
              <a:t>Prohibition of excessive bail and cruel and unusual punishment.</a:t>
            </a:r>
            <a:endParaRPr lang="en-US" dirty="0"/>
          </a:p>
        </p:txBody>
      </p:sp>
      <p:pic>
        <p:nvPicPr>
          <p:cNvPr id="13315" name="Picture 3"/>
          <p:cNvPicPr>
            <a:picLocks noChangeAspect="1" noChangeArrowheads="1"/>
          </p:cNvPicPr>
          <p:nvPr/>
        </p:nvPicPr>
        <p:blipFill>
          <a:blip r:embed="rId2" cstate="print"/>
          <a:srcRect/>
          <a:stretch>
            <a:fillRect/>
          </a:stretch>
        </p:blipFill>
        <p:spPr bwMode="auto">
          <a:xfrm rot="20242449">
            <a:off x="1582696" y="3259096"/>
            <a:ext cx="2857500" cy="2857500"/>
          </a:xfrm>
          <a:prstGeom prst="rect">
            <a:avLst/>
          </a:prstGeom>
          <a:noFill/>
          <a:ln w="9525">
            <a:solidFill>
              <a:schemeClr val="tx1"/>
            </a:solidFill>
            <a:miter lim="800000"/>
            <a:headEnd/>
            <a:tailEnd/>
          </a:ln>
        </p:spPr>
      </p:pic>
      <p:pic>
        <p:nvPicPr>
          <p:cNvPr id="6" name="Picture 5"/>
          <p:cNvPicPr>
            <a:picLocks noChangeAspect="1"/>
          </p:cNvPicPr>
          <p:nvPr/>
        </p:nvPicPr>
        <p:blipFill>
          <a:blip r:embed="rId3" cstate="print"/>
          <a:stretch>
            <a:fillRect/>
          </a:stretch>
        </p:blipFill>
        <p:spPr>
          <a:xfrm>
            <a:off x="5334000" y="2438400"/>
            <a:ext cx="3046509" cy="3898900"/>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5">
            <a:hlinkClick r:id="rId2"/>
          </p:cNvPr>
          <p:cNvPicPr>
            <a:picLocks noChangeAspect="1" noChangeArrowheads="1"/>
          </p:cNvPicPr>
          <p:nvPr/>
        </p:nvPicPr>
        <p:blipFill>
          <a:blip r:embed="rId3" cstate="print"/>
          <a:srcRect l="2400" t="2849" r="7440" b="4274"/>
          <a:stretch>
            <a:fillRect/>
          </a:stretch>
        </p:blipFill>
        <p:spPr bwMode="auto">
          <a:xfrm>
            <a:off x="1371600" y="762000"/>
            <a:ext cx="5951538" cy="5164137"/>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6">
            <a:hlinkClick r:id="rId2"/>
          </p:cNvPr>
          <p:cNvPicPr>
            <a:picLocks noChangeAspect="1" noChangeArrowheads="1"/>
          </p:cNvPicPr>
          <p:nvPr/>
        </p:nvPicPr>
        <p:blipFill>
          <a:blip r:embed="rId3" cstate="print"/>
          <a:srcRect/>
          <a:stretch>
            <a:fillRect/>
          </a:stretch>
        </p:blipFill>
        <p:spPr bwMode="auto">
          <a:xfrm>
            <a:off x="1371600" y="381000"/>
            <a:ext cx="5657850" cy="616743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Ninth Amendment</a:t>
            </a:r>
            <a:endParaRPr lang="en-US" dirty="0"/>
          </a:p>
        </p:txBody>
      </p:sp>
      <p:sp>
        <p:nvSpPr>
          <p:cNvPr id="2" name="Content Placeholder 1"/>
          <p:cNvSpPr>
            <a:spLocks noGrp="1"/>
          </p:cNvSpPr>
          <p:nvPr>
            <p:ph idx="1"/>
          </p:nvPr>
        </p:nvSpPr>
        <p:spPr/>
        <p:txBody>
          <a:bodyPr>
            <a:normAutofit/>
          </a:bodyPr>
          <a:lstStyle/>
          <a:p>
            <a:r>
              <a:rPr lang="en-US" sz="3600" i="1" dirty="0" smtClean="0"/>
              <a:t>The enumeration in the Constitution, of certain rights, shall not be construed to deny or disparage others retained by the people.</a:t>
            </a: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Ninth Amendment</a:t>
            </a:r>
            <a:endParaRPr lang="en-US" dirty="0"/>
          </a:p>
        </p:txBody>
      </p:sp>
      <p:sp>
        <p:nvSpPr>
          <p:cNvPr id="2" name="Content Placeholder 1"/>
          <p:cNvSpPr>
            <a:spLocks noGrp="1"/>
          </p:cNvSpPr>
          <p:nvPr>
            <p:ph idx="1"/>
          </p:nvPr>
        </p:nvSpPr>
        <p:spPr>
          <a:xfrm>
            <a:off x="838200" y="1676400"/>
            <a:ext cx="7313613" cy="4056062"/>
          </a:xfrm>
        </p:spPr>
        <p:txBody>
          <a:bodyPr/>
          <a:lstStyle/>
          <a:p>
            <a:r>
              <a:rPr lang="en-US" sz="3200" dirty="0" smtClean="0"/>
              <a:t>Protection of rights not specifically enumerated in the Bill of Rights.</a:t>
            </a:r>
          </a:p>
          <a:p>
            <a:endParaRPr lang="en-US" dirty="0" smtClean="0"/>
          </a:p>
          <a:p>
            <a:pPr lvl="1"/>
            <a:r>
              <a:rPr lang="en-US" sz="3200" dirty="0" smtClean="0"/>
              <a:t>Just in case we forgot any, you can’t violate those either.</a:t>
            </a:r>
            <a:endParaRPr lang="en-US"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Date Created:</a:t>
            </a:r>
            <a:endParaRPr lang="en-US" dirty="0"/>
          </a:p>
        </p:txBody>
      </p:sp>
      <p:sp>
        <p:nvSpPr>
          <p:cNvPr id="3" name="Content Placeholder 2"/>
          <p:cNvSpPr>
            <a:spLocks noGrp="1"/>
          </p:cNvSpPr>
          <p:nvPr>
            <p:ph idx="1"/>
          </p:nvPr>
        </p:nvSpPr>
        <p:spPr/>
        <p:txBody>
          <a:bodyPr/>
          <a:lstStyle/>
          <a:p>
            <a:r>
              <a:rPr lang="en-US" dirty="0" smtClean="0"/>
              <a:t>Bill of Rights proposed to Congress: </a:t>
            </a:r>
          </a:p>
          <a:p>
            <a:pPr>
              <a:buNone/>
            </a:pPr>
            <a:r>
              <a:rPr lang="en-US" dirty="0" smtClean="0"/>
              <a:t>		</a:t>
            </a:r>
            <a:r>
              <a:rPr lang="en-US" i="1" dirty="0" smtClean="0"/>
              <a:t>September 25, 1789</a:t>
            </a:r>
          </a:p>
          <a:p>
            <a:r>
              <a:rPr lang="en-US" dirty="0" smtClean="0"/>
              <a:t>Bill of Rights ratified: </a:t>
            </a:r>
          </a:p>
          <a:p>
            <a:pPr>
              <a:buNone/>
            </a:pPr>
            <a:r>
              <a:rPr lang="en-US" dirty="0" smtClean="0"/>
              <a:t>		</a:t>
            </a:r>
            <a:r>
              <a:rPr lang="en-US" i="1" dirty="0" smtClean="0"/>
              <a:t>December 15, 1791</a:t>
            </a:r>
          </a:p>
          <a:p>
            <a:pPr>
              <a:buNone/>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Tenth Amendment</a:t>
            </a:r>
            <a:endParaRPr lang="en-US" dirty="0"/>
          </a:p>
        </p:txBody>
      </p:sp>
      <p:sp>
        <p:nvSpPr>
          <p:cNvPr id="2" name="Content Placeholder 1"/>
          <p:cNvSpPr>
            <a:spLocks noGrp="1"/>
          </p:cNvSpPr>
          <p:nvPr>
            <p:ph idx="1"/>
          </p:nvPr>
        </p:nvSpPr>
        <p:spPr/>
        <p:txBody>
          <a:bodyPr>
            <a:normAutofit/>
          </a:bodyPr>
          <a:lstStyle/>
          <a:p>
            <a:r>
              <a:rPr lang="en-US" sz="3200" i="1" dirty="0" smtClean="0"/>
              <a:t>The powers not delegated to the United States by the Constitution, nor prohibited by it to the States, are reserved to the States respectively, or to the people.</a:t>
            </a:r>
            <a:endParaRPr lang="en-US" sz="32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Tenth Amendment</a:t>
            </a:r>
            <a:endParaRPr lang="en-US" dirty="0"/>
          </a:p>
        </p:txBody>
      </p:sp>
      <p:sp>
        <p:nvSpPr>
          <p:cNvPr id="2" name="Content Placeholder 1"/>
          <p:cNvSpPr>
            <a:spLocks noGrp="1"/>
          </p:cNvSpPr>
          <p:nvPr>
            <p:ph idx="1"/>
          </p:nvPr>
        </p:nvSpPr>
        <p:spPr/>
        <p:txBody>
          <a:bodyPr/>
          <a:lstStyle/>
          <a:p>
            <a:r>
              <a:rPr lang="en-US" sz="3200" dirty="0" smtClean="0"/>
              <a:t>Powers of States and people.</a:t>
            </a:r>
          </a:p>
          <a:p>
            <a:endParaRPr lang="en-US" sz="3200" dirty="0" smtClean="0"/>
          </a:p>
          <a:p>
            <a:pPr lvl="1"/>
            <a:r>
              <a:rPr lang="en-US" sz="3200" dirty="0" smtClean="0"/>
              <a:t>If the power isn’t given to the federal government, it belongs to the states and the people.</a:t>
            </a:r>
            <a:endParaRPr lang="en-US" sz="3200" dirty="0"/>
          </a:p>
        </p:txBody>
      </p:sp>
      <p:pic>
        <p:nvPicPr>
          <p:cNvPr id="4" name="Picture 3"/>
          <p:cNvPicPr>
            <a:picLocks noChangeAspect="1"/>
          </p:cNvPicPr>
          <p:nvPr/>
        </p:nvPicPr>
        <p:blipFill>
          <a:blip r:embed="rId2" cstate="print"/>
          <a:stretch>
            <a:fillRect/>
          </a:stretch>
        </p:blipFill>
        <p:spPr>
          <a:xfrm>
            <a:off x="4724400" y="4064555"/>
            <a:ext cx="3517900" cy="2488645"/>
          </a:xfrm>
          <a:prstGeom prst="rect">
            <a:avLst/>
          </a:prstGeom>
          <a:ln>
            <a:solidFill>
              <a:schemeClr val="tx1"/>
            </a:solid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Problems with Rights</a:t>
            </a:r>
            <a:endParaRPr lang="en-US" dirty="0"/>
          </a:p>
        </p:txBody>
      </p:sp>
      <p:sp>
        <p:nvSpPr>
          <p:cNvPr id="2" name="Content Placeholder 1"/>
          <p:cNvSpPr>
            <a:spLocks noGrp="1"/>
          </p:cNvSpPr>
          <p:nvPr>
            <p:ph idx="1"/>
          </p:nvPr>
        </p:nvSpPr>
        <p:spPr/>
        <p:txBody>
          <a:bodyPr>
            <a:normAutofit/>
          </a:bodyPr>
          <a:lstStyle/>
          <a:p>
            <a:r>
              <a:rPr lang="en-US" sz="3600" dirty="0" smtClean="0"/>
              <a:t>Expanding Rights</a:t>
            </a:r>
            <a:endParaRPr lang="en-US" sz="3600" dirty="0"/>
          </a:p>
        </p:txBody>
      </p:sp>
      <p:sp>
        <p:nvSpPr>
          <p:cNvPr id="4" name="Oval 3"/>
          <p:cNvSpPr/>
          <p:nvPr/>
        </p:nvSpPr>
        <p:spPr>
          <a:xfrm>
            <a:off x="2286000" y="2743200"/>
            <a:ext cx="2743200" cy="2971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267200" y="2209800"/>
            <a:ext cx="3810000" cy="3810000"/>
          </a:xfrm>
          <a:prstGeom prst="ellipse">
            <a:avLst/>
          </a:prstGeom>
          <a:solidFill>
            <a:schemeClr val="accent2"/>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First Amendment</a:t>
            </a:r>
            <a:endParaRPr lang="en-US" dirty="0"/>
          </a:p>
        </p:txBody>
      </p:sp>
      <p:sp>
        <p:nvSpPr>
          <p:cNvPr id="2" name="Content Placeholder 1"/>
          <p:cNvSpPr>
            <a:spLocks noGrp="1"/>
          </p:cNvSpPr>
          <p:nvPr>
            <p:ph idx="1"/>
          </p:nvPr>
        </p:nvSpPr>
        <p:spPr/>
        <p:txBody>
          <a:bodyPr>
            <a:normAutofit/>
          </a:bodyPr>
          <a:lstStyle/>
          <a:p>
            <a:r>
              <a:rPr lang="en-US" sz="3200" i="1" dirty="0" smtClean="0"/>
              <a:t>Congress shall make no law respecting an establishment of religion, or prohibiting the free exercise thereof; or abridging the freedom of speech, or of the press; or the right of the people peaceably to assemble, and to petition the Government for a redress of grievances.</a:t>
            </a:r>
            <a:endParaRPr lang="en-US" sz="3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First Amendment</a:t>
            </a:r>
            <a:endParaRPr lang="en-US" dirty="0"/>
          </a:p>
        </p:txBody>
      </p:sp>
      <p:sp>
        <p:nvSpPr>
          <p:cNvPr id="2" name="Content Placeholder 1"/>
          <p:cNvSpPr>
            <a:spLocks noGrp="1"/>
          </p:cNvSpPr>
          <p:nvPr>
            <p:ph idx="1"/>
          </p:nvPr>
        </p:nvSpPr>
        <p:spPr/>
        <p:txBody>
          <a:bodyPr/>
          <a:lstStyle/>
          <a:p>
            <a:r>
              <a:rPr lang="en-US" dirty="0" smtClean="0"/>
              <a:t>Freedom of Religion: Establishment Clause, Free Exercise Clause</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657600" y="2667000"/>
            <a:ext cx="3019425" cy="34290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313613" cy="868362"/>
          </a:xfrm>
        </p:spPr>
        <p:txBody>
          <a:bodyPr/>
          <a:lstStyle/>
          <a:p>
            <a:r>
              <a:rPr lang="en-US" dirty="0" smtClean="0"/>
              <a:t>Freedom of Speech</a:t>
            </a:r>
            <a:endParaRPr lang="en-US" dirty="0"/>
          </a:p>
        </p:txBody>
      </p:sp>
      <p:pic>
        <p:nvPicPr>
          <p:cNvPr id="6" name="Picture 9">
            <a:hlinkClick r:id="rId2"/>
          </p:cNvPr>
          <p:cNvPicPr>
            <a:picLocks noChangeAspect="1" noChangeArrowheads="1"/>
          </p:cNvPicPr>
          <p:nvPr/>
        </p:nvPicPr>
        <p:blipFill>
          <a:blip r:embed="rId3" cstate="print"/>
          <a:srcRect/>
          <a:stretch>
            <a:fillRect/>
          </a:stretch>
        </p:blipFill>
        <p:spPr bwMode="auto">
          <a:xfrm>
            <a:off x="2514600" y="762000"/>
            <a:ext cx="4114800" cy="2814040"/>
          </a:xfrm>
          <a:prstGeom prst="rect">
            <a:avLst/>
          </a:prstGeom>
          <a:noFill/>
          <a:ln w="9525">
            <a:solidFill>
              <a:schemeClr val="tx1"/>
            </a:solidFill>
            <a:miter lim="800000"/>
            <a:headEnd/>
            <a:tailEnd/>
          </a:ln>
          <a:effectLst/>
        </p:spPr>
      </p:pic>
      <p:sp>
        <p:nvSpPr>
          <p:cNvPr id="7" name="Text Box 10"/>
          <p:cNvSpPr txBox="1">
            <a:spLocks noChangeArrowheads="1"/>
          </p:cNvSpPr>
          <p:nvPr/>
        </p:nvSpPr>
        <p:spPr bwMode="auto">
          <a:xfrm>
            <a:off x="457200" y="3657600"/>
            <a:ext cx="8153400" cy="2677656"/>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400" i="1" dirty="0">
                <a:latin typeface="Times New Roman" pitchFamily="33" charset="0"/>
              </a:rPr>
              <a:t>In 1965, 13-year old Mary Beth Tinker and her 15-year old brother John wore black armbands to school in Des Moines, Iowa. They wanted to show their mourning for people killed in the Vietnam War and their support for a truce at Christmas. Mary Beth, an eighth grade student at Harding Jr. High School was promptly suspended by her principal, who said no black armbands would be allowed.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228600"/>
            <a:ext cx="7313613" cy="868362"/>
          </a:xfrm>
        </p:spPr>
        <p:txBody>
          <a:bodyPr/>
          <a:lstStyle/>
          <a:p>
            <a:r>
              <a:rPr lang="en-US" dirty="0" smtClean="0"/>
              <a:t>Freedom of the press</a:t>
            </a:r>
            <a:endParaRPr lang="en-US" dirty="0"/>
          </a:p>
        </p:txBody>
      </p:sp>
      <p:pic>
        <p:nvPicPr>
          <p:cNvPr id="3074" name="Picture 2"/>
          <p:cNvPicPr>
            <a:picLocks noChangeAspect="1" noChangeArrowheads="1"/>
          </p:cNvPicPr>
          <p:nvPr/>
        </p:nvPicPr>
        <p:blipFill>
          <a:blip r:embed="rId2" cstate="print"/>
          <a:srcRect/>
          <a:stretch>
            <a:fillRect/>
          </a:stretch>
        </p:blipFill>
        <p:spPr bwMode="auto">
          <a:xfrm>
            <a:off x="1524000" y="1371600"/>
            <a:ext cx="6199322" cy="42672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0"/>
            <a:ext cx="7313613" cy="868362"/>
          </a:xfrm>
        </p:spPr>
        <p:txBody>
          <a:bodyPr/>
          <a:lstStyle/>
          <a:p>
            <a:r>
              <a:rPr lang="en-US" dirty="0" smtClean="0"/>
              <a:t>Freedom of Assembly</a:t>
            </a:r>
            <a:endParaRPr lang="en-US" dirty="0"/>
          </a:p>
        </p:txBody>
      </p:sp>
      <p:sp>
        <p:nvSpPr>
          <p:cNvPr id="2" name="Content Placeholder 1"/>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81000" y="914400"/>
            <a:ext cx="2857500" cy="3343275"/>
          </a:xfrm>
          <a:prstGeom prst="rect">
            <a:avLst/>
          </a:prstGeom>
          <a:noFill/>
          <a:ln w="9525">
            <a:solidFill>
              <a:schemeClr val="tx1"/>
            </a:solid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1905000" y="3057525"/>
            <a:ext cx="5524500" cy="3800475"/>
          </a:xfrm>
          <a:prstGeom prst="rect">
            <a:avLst/>
          </a:prstGeom>
          <a:noFill/>
          <a:ln w="9525">
            <a:solidFill>
              <a:schemeClr val="tx1"/>
            </a:solid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3429000" y="990600"/>
            <a:ext cx="5715000" cy="28956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a:hlinkClick r:id="rId2"/>
          </p:cNvPr>
          <p:cNvPicPr>
            <a:picLocks noChangeAspect="1" noChangeArrowheads="1"/>
          </p:cNvPicPr>
          <p:nvPr/>
        </p:nvPicPr>
        <p:blipFill>
          <a:blip r:embed="rId3" cstate="print"/>
          <a:srcRect l="8464" t="5806" r="3967" b="6029"/>
          <a:stretch>
            <a:fillRect/>
          </a:stretch>
        </p:blipFill>
        <p:spPr bwMode="auto">
          <a:xfrm>
            <a:off x="3505200" y="0"/>
            <a:ext cx="5173662" cy="6169025"/>
          </a:xfrm>
          <a:prstGeom prst="rect">
            <a:avLst/>
          </a:prstGeom>
          <a:noFill/>
          <a:ln w="9525">
            <a:solidFill>
              <a:schemeClr val="tx1"/>
            </a:solidFill>
            <a:miter lim="800000"/>
            <a:headEnd/>
            <a:tailEnd/>
          </a:ln>
          <a:effectLst/>
        </p:spPr>
      </p:pic>
      <p:sp>
        <p:nvSpPr>
          <p:cNvPr id="5" name="Text Box 7"/>
          <p:cNvSpPr txBox="1">
            <a:spLocks noChangeArrowheads="1"/>
          </p:cNvSpPr>
          <p:nvPr/>
        </p:nvSpPr>
        <p:spPr bwMode="auto">
          <a:xfrm rot="19279646">
            <a:off x="23364" y="2462523"/>
            <a:ext cx="3733800" cy="1384995"/>
          </a:xfrm>
          <a:prstGeom prst="rect">
            <a:avLst/>
          </a:prstGeom>
          <a:noFill/>
          <a:ln w="9525">
            <a:noFill/>
            <a:miter lim="800000"/>
            <a:headEnd/>
            <a:tailEnd/>
          </a:ln>
          <a:effectLst/>
        </p:spPr>
        <p:txBody>
          <a:bodyPr wrap="square">
            <a:prstTxWarp prst="textNoShape">
              <a:avLst/>
            </a:prstTxWarp>
            <a:spAutoFit/>
          </a:bodyPr>
          <a:lstStyle/>
          <a:p>
            <a:pPr>
              <a:spcBef>
                <a:spcPct val="50000"/>
              </a:spcBef>
            </a:pPr>
            <a:r>
              <a:rPr lang="en-US" sz="2800" b="1" i="1" dirty="0">
                <a:latin typeface="Times New Roman" pitchFamily="33" charset="0"/>
              </a:rPr>
              <a:t>Handbill advertising a rally of the Association of Carolina </a:t>
            </a:r>
            <a:r>
              <a:rPr lang="en-US" sz="2800" b="1" i="1" dirty="0" err="1">
                <a:latin typeface="Times New Roman" pitchFamily="33" charset="0"/>
              </a:rPr>
              <a:t>Klans</a:t>
            </a:r>
            <a:r>
              <a:rPr lang="en-US" sz="2800" b="1" i="1" dirty="0">
                <a:latin typeface="Times New Roman" pitchFamily="33" charset="0"/>
              </a:rPr>
              <a:t>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Ｐ明朝"/>
      </a:majorFont>
      <a:minorFont>
        <a:latin typeface="Goudy Old Style"/>
        <a:ea typeface=""/>
        <a:cs typeface=""/>
        <a:font script="Jpan" typeface="ＭＳ Ｐ明朝"/>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635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4033</TotalTime>
  <Words>926</Words>
  <Application>Microsoft Macintosh PowerPoint</Application>
  <PresentationFormat>On-screen Show (4:3)</PresentationFormat>
  <Paragraphs>62</Paragraphs>
  <Slides>32</Slides>
  <Notes>0</Notes>
  <HiddenSlides>0</HiddenSlides>
  <MMClips>0</MMClips>
  <ScaleCrop>false</ScaleCrop>
  <HeadingPairs>
    <vt:vector size="4" baseType="variant">
      <vt:variant>
        <vt:lpstr>Design Template</vt:lpstr>
      </vt:variant>
      <vt:variant>
        <vt:i4>1</vt:i4>
      </vt:variant>
      <vt:variant>
        <vt:lpstr>Slide Titles</vt:lpstr>
      </vt:variant>
      <vt:variant>
        <vt:i4>32</vt:i4>
      </vt:variant>
    </vt:vector>
  </HeadingPairs>
  <TitlesOfParts>
    <vt:vector size="33" baseType="lpstr">
      <vt:lpstr>Inkwell</vt:lpstr>
      <vt:lpstr>The Bill of Rights - 1791</vt:lpstr>
      <vt:lpstr>Background to the Bill of Rights</vt:lpstr>
      <vt:lpstr>Date Created:</vt:lpstr>
      <vt:lpstr>The First Amendment</vt:lpstr>
      <vt:lpstr>The First Amendment</vt:lpstr>
      <vt:lpstr>Freedom of Speech</vt:lpstr>
      <vt:lpstr>Freedom of the press</vt:lpstr>
      <vt:lpstr>Freedom of Assembly</vt:lpstr>
      <vt:lpstr>Slide 9</vt:lpstr>
      <vt:lpstr>Right to petition</vt:lpstr>
      <vt:lpstr>The Second Amendment</vt:lpstr>
      <vt:lpstr>Right to Bear Arms</vt:lpstr>
      <vt:lpstr>The Third Amendment</vt:lpstr>
      <vt:lpstr>The Fourth Amendment</vt:lpstr>
      <vt:lpstr>The Fourth Amendment</vt:lpstr>
      <vt:lpstr>Slide 16</vt:lpstr>
      <vt:lpstr>The Fifth Amendment</vt:lpstr>
      <vt:lpstr>The Fifth Amendment</vt:lpstr>
      <vt:lpstr>The Sixth Amendment</vt:lpstr>
      <vt:lpstr>The Sixth Amendment</vt:lpstr>
      <vt:lpstr>Slide 21</vt:lpstr>
      <vt:lpstr>The Seventh Amendment</vt:lpstr>
      <vt:lpstr>The Seventh Amendment </vt:lpstr>
      <vt:lpstr>The Eighth Amendment</vt:lpstr>
      <vt:lpstr>The Eighth Amendment</vt:lpstr>
      <vt:lpstr>Slide 26</vt:lpstr>
      <vt:lpstr>Slide 27</vt:lpstr>
      <vt:lpstr>The Ninth Amendment</vt:lpstr>
      <vt:lpstr>The Ninth Amendment</vt:lpstr>
      <vt:lpstr>The Tenth Amendment</vt:lpstr>
      <vt:lpstr>The Tenth Amendment</vt:lpstr>
      <vt:lpstr>The Problems with Rights</vt:lpstr>
    </vt:vector>
  </TitlesOfParts>
  <Company>Alpine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Bill of Rights</dc:title>
  <dc:creator>American Fork High School</dc:creator>
  <cp:lastModifiedBy>Kiersten Holt</cp:lastModifiedBy>
  <cp:revision>38</cp:revision>
  <dcterms:created xsi:type="dcterms:W3CDTF">2010-09-16T13:05:07Z</dcterms:created>
  <dcterms:modified xsi:type="dcterms:W3CDTF">2010-09-16T14:33:16Z</dcterms:modified>
</cp:coreProperties>
</file>